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onstantia" panose="02030602050306030303" pitchFamily="18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E885JNgkxfyca0RlgMZzTOeXa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1" name="Google Shape;26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0" name="Google Shape;310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76a326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76a326be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d76a326be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76a326be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76a326be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d76a326be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7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8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8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5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6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labsug.org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s.dtu.dk/~kerner/GeneDisc_Course_2007_MJK/GeneDiscov_2007_MJK.ppt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cs.washington.edu/courses/cse446/09wi/slides/intro.p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 descr="http://cedat.mak.ac.ug/GGCS/static/logo.jpg"/>
          <p:cNvSpPr/>
          <p:nvPr/>
        </p:nvSpPr>
        <p:spPr>
          <a:xfrm>
            <a:off x="431668" y="4417757"/>
            <a:ext cx="45720" cy="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39447" y="2569028"/>
            <a:ext cx="8229600" cy="5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lang="en-US" sz="2800" b="1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Introduction to Machine Learning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901697" y="4228918"/>
            <a:ext cx="150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II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843306" y="2210741"/>
            <a:ext cx="36219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ML4EO Bootcamp - 5th May 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292593" y="5534691"/>
            <a:ext cx="1505185" cy="1505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91947" y="5955625"/>
            <a:ext cx="332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Dr. Andrew Katumba, Makerere University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t="18222"/>
          <a:stretch/>
        </p:blipFill>
        <p:spPr>
          <a:xfrm>
            <a:off x="429719" y="1272419"/>
            <a:ext cx="8605162" cy="49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Autonomous Car Technology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714500" y="1085851"/>
            <a:ext cx="184698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AlphaGo Lee</a:t>
            </a:r>
            <a:endParaRPr dirty="0"/>
          </a:p>
        </p:txBody>
      </p:sp>
      <p:sp>
        <p:nvSpPr>
          <p:cNvPr id="184" name="Google Shape;184;p11"/>
          <p:cNvSpPr txBox="1"/>
          <p:nvPr/>
        </p:nvSpPr>
        <p:spPr>
          <a:xfrm>
            <a:off x="1265087" y="4832275"/>
            <a:ext cx="3675138" cy="107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AlphaGo</a:t>
            </a:r>
            <a:endParaRPr sz="135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combination of neural network and algorithm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9 and 15 March 2016</a:t>
            </a:r>
            <a:endParaRPr dirty="0"/>
          </a:p>
        </p:txBody>
      </p:sp>
      <p:pic>
        <p:nvPicPr>
          <p:cNvPr id="185" name="Google Shape;185;p11" descr="AlphaGo-Lee-Sedol-Aja-Huang-550x36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500" y="1771650"/>
            <a:ext cx="3929063" cy="261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 descr="Alphago_logo_Reversed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7850" y="1943100"/>
            <a:ext cx="216812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1" descr="AlphaGo-Lee-Sedol-game-5-signed-Go-board-550x36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9201" y="3714750"/>
            <a:ext cx="290393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5772150" y="2628900"/>
            <a:ext cx="1943100" cy="1038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Lee Sedol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李世石</a:t>
            </a:r>
            <a:endParaRPr sz="1350" b="1" dirty="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4000500" y="3257550"/>
            <a:ext cx="12001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李世石</a:t>
            </a:r>
            <a:endParaRPr sz="135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1714500" y="3314700"/>
            <a:ext cx="16573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黃士傑</a:t>
            </a:r>
            <a:endParaRPr sz="135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2114550" y="4400550"/>
            <a:ext cx="2628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AlphaGo won by 4-1 </a:t>
            </a:r>
            <a:endParaRPr dirty="0"/>
          </a:p>
        </p:txBody>
      </p:sp>
      <p:sp>
        <p:nvSpPr>
          <p:cNvPr id="192" name="Google Shape;192;p11"/>
          <p:cNvSpPr txBox="1"/>
          <p:nvPr/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AlphaGo Lee</a:t>
            </a:r>
            <a:endParaRPr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A1DD7201-6DBD-4E15-9AB1-BF057ACE3DDD}"/>
              </a:ext>
            </a:extLst>
          </p:cNvPr>
          <p:cNvSpPr/>
          <p:nvPr/>
        </p:nvSpPr>
        <p:spPr>
          <a:xfrm>
            <a:off x="5772150" y="180214"/>
            <a:ext cx="2988355" cy="1591436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This case was culturally controversial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t="17548" b="23508"/>
          <a:stretch/>
        </p:blipFill>
        <p:spPr>
          <a:xfrm>
            <a:off x="408634" y="1415074"/>
            <a:ext cx="8510268" cy="372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35152" y="3834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Scene Labeling via Deep Learning</a:t>
            </a:r>
            <a:endParaRPr/>
          </a:p>
        </p:txBody>
      </p:sp>
      <p:sp>
        <p:nvSpPr>
          <p:cNvPr id="200" name="Google Shape;200;p12"/>
          <p:cNvSpPr txBox="1"/>
          <p:nvPr/>
        </p:nvSpPr>
        <p:spPr>
          <a:xfrm>
            <a:off x="567343" y="5478064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[Farabet et al. ICML 2012, PAMI 2013]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35152" y="3834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Impact of Deep Learning in Speech Technology</a:t>
            </a:r>
            <a:endParaRPr/>
          </a:p>
        </p:txBody>
      </p:sp>
      <p:pic>
        <p:nvPicPr>
          <p:cNvPr id="207" name="Google Shape;207;p13" descr="Machine Learning: Voice assistants can start responding to Whisp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777" y="3382961"/>
            <a:ext cx="7262613" cy="289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 descr="Are Alexa And Siri Considered AI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673" y="1210733"/>
            <a:ext cx="3264277" cy="217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4" name="Google Shape;214;p14" descr="Nature cover"/>
          <p:cNvSpPr/>
          <p:nvPr/>
        </p:nvSpPr>
        <p:spPr>
          <a:xfrm>
            <a:off x="47625" y="75485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14" descr="Nature cov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2" y="892082"/>
            <a:ext cx="4270080" cy="5615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 txBox="1"/>
          <p:nvPr/>
        </p:nvSpPr>
        <p:spPr>
          <a:xfrm>
            <a:off x="504750" y="136524"/>
            <a:ext cx="8010600" cy="82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Medical Image Analysis</a:t>
            </a:r>
            <a:endParaRPr/>
          </a:p>
        </p:txBody>
      </p:sp>
      <p:pic>
        <p:nvPicPr>
          <p:cNvPr id="217" name="Google Shape;217;p14" descr="How Neural Networks Are Being Used For Skin Cancer Classification"/>
          <p:cNvPicPr preferRelativeResize="0"/>
          <p:nvPr/>
        </p:nvPicPr>
        <p:blipFill rotWithShape="1">
          <a:blip r:embed="rId4">
            <a:alphaModFix/>
          </a:blip>
          <a:srcRect l="13284" t="11486"/>
          <a:stretch/>
        </p:blipFill>
        <p:spPr>
          <a:xfrm>
            <a:off x="4888318" y="2452573"/>
            <a:ext cx="3425371" cy="229732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/>
          <p:nvPr/>
        </p:nvSpPr>
        <p:spPr>
          <a:xfrm>
            <a:off x="4888318" y="2181320"/>
            <a:ext cx="102922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Epidermal Lesions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6056142" y="2221063"/>
            <a:ext cx="120583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Melanocytic Lesions</a:t>
            </a:r>
            <a:endParaRPr/>
          </a:p>
        </p:txBody>
      </p:sp>
      <p:sp>
        <p:nvSpPr>
          <p:cNvPr id="220" name="Google Shape;220;p14"/>
          <p:cNvSpPr txBox="1"/>
          <p:nvPr/>
        </p:nvSpPr>
        <p:spPr>
          <a:xfrm>
            <a:off x="7177147" y="2082902"/>
            <a:ext cx="12058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Melanocytic Lesions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(Demoscopy)</a:t>
            </a:r>
            <a:endParaRPr/>
          </a:p>
        </p:txBody>
      </p:sp>
      <p:sp>
        <p:nvSpPr>
          <p:cNvPr id="221" name="Google Shape;221;p14"/>
          <p:cNvSpPr txBox="1"/>
          <p:nvPr/>
        </p:nvSpPr>
        <p:spPr>
          <a:xfrm>
            <a:off x="4327170" y="2871795"/>
            <a:ext cx="5727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Benign</a:t>
            </a:r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4255683" y="3937432"/>
            <a:ext cx="780813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Malignant</a:t>
            </a:r>
            <a:endParaRPr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C227E039-0BF6-4FFE-A43E-02538D797C75}"/>
              </a:ext>
            </a:extLst>
          </p:cNvPr>
          <p:cNvSpPr/>
          <p:nvPr/>
        </p:nvSpPr>
        <p:spPr>
          <a:xfrm>
            <a:off x="4286114" y="829253"/>
            <a:ext cx="2537143" cy="914400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Amazing pun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A2B41FC-A2BB-4278-9C0C-4C11AA014F91}"/>
              </a:ext>
            </a:extLst>
          </p:cNvPr>
          <p:cNvSpPr/>
          <p:nvPr/>
        </p:nvSpPr>
        <p:spPr>
          <a:xfrm>
            <a:off x="3543300" y="1646887"/>
            <a:ext cx="1257300" cy="656698"/>
          </a:xfrm>
          <a:custGeom>
            <a:avLst/>
            <a:gdLst>
              <a:gd name="connsiteX0" fmla="*/ 1257300 w 1257300"/>
              <a:gd name="connsiteY0" fmla="*/ 32444 h 656698"/>
              <a:gd name="connsiteX1" fmla="*/ 975946 w 1257300"/>
              <a:gd name="connsiteY1" fmla="*/ 6067 h 656698"/>
              <a:gd name="connsiteX2" fmla="*/ 879231 w 1257300"/>
              <a:gd name="connsiteY2" fmla="*/ 41236 h 656698"/>
              <a:gd name="connsiteX3" fmla="*/ 808892 w 1257300"/>
              <a:gd name="connsiteY3" fmla="*/ 93990 h 656698"/>
              <a:gd name="connsiteX4" fmla="*/ 791308 w 1257300"/>
              <a:gd name="connsiteY4" fmla="*/ 146744 h 656698"/>
              <a:gd name="connsiteX5" fmla="*/ 747346 w 1257300"/>
              <a:gd name="connsiteY5" fmla="*/ 287421 h 656698"/>
              <a:gd name="connsiteX6" fmla="*/ 782515 w 1257300"/>
              <a:gd name="connsiteY6" fmla="*/ 340175 h 656698"/>
              <a:gd name="connsiteX7" fmla="*/ 861646 w 1257300"/>
              <a:gd name="connsiteY7" fmla="*/ 331382 h 656698"/>
              <a:gd name="connsiteX8" fmla="*/ 896815 w 1257300"/>
              <a:gd name="connsiteY8" fmla="*/ 269836 h 656698"/>
              <a:gd name="connsiteX9" fmla="*/ 852854 w 1257300"/>
              <a:gd name="connsiteY9" fmla="*/ 164328 h 656698"/>
              <a:gd name="connsiteX10" fmla="*/ 659423 w 1257300"/>
              <a:gd name="connsiteY10" fmla="*/ 129159 h 656698"/>
              <a:gd name="connsiteX11" fmla="*/ 404446 w 1257300"/>
              <a:gd name="connsiteY11" fmla="*/ 173121 h 656698"/>
              <a:gd name="connsiteX12" fmla="*/ 219808 w 1257300"/>
              <a:gd name="connsiteY12" fmla="*/ 278628 h 656698"/>
              <a:gd name="connsiteX13" fmla="*/ 140677 w 1257300"/>
              <a:gd name="connsiteY13" fmla="*/ 322590 h 656698"/>
              <a:gd name="connsiteX14" fmla="*/ 79131 w 1257300"/>
              <a:gd name="connsiteY14" fmla="*/ 384136 h 656698"/>
              <a:gd name="connsiteX15" fmla="*/ 26377 w 1257300"/>
              <a:gd name="connsiteY15" fmla="*/ 472059 h 656698"/>
              <a:gd name="connsiteX16" fmla="*/ 17585 w 1257300"/>
              <a:gd name="connsiteY16" fmla="*/ 524813 h 656698"/>
              <a:gd name="connsiteX17" fmla="*/ 8792 w 1257300"/>
              <a:gd name="connsiteY17" fmla="*/ 559982 h 656698"/>
              <a:gd name="connsiteX18" fmla="*/ 0 w 1257300"/>
              <a:gd name="connsiteY18" fmla="*/ 656698 h 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57300" h="656698">
                <a:moveTo>
                  <a:pt x="1257300" y="32444"/>
                </a:moveTo>
                <a:cubicBezTo>
                  <a:pt x="1148694" y="1413"/>
                  <a:pt x="1136492" y="-7312"/>
                  <a:pt x="975946" y="6067"/>
                </a:cubicBezTo>
                <a:cubicBezTo>
                  <a:pt x="941761" y="8916"/>
                  <a:pt x="911469" y="29513"/>
                  <a:pt x="879231" y="41236"/>
                </a:cubicBezTo>
                <a:cubicBezTo>
                  <a:pt x="855785" y="58821"/>
                  <a:pt x="827654" y="71475"/>
                  <a:pt x="808892" y="93990"/>
                </a:cubicBezTo>
                <a:cubicBezTo>
                  <a:pt x="797026" y="108230"/>
                  <a:pt x="797542" y="129288"/>
                  <a:pt x="791308" y="146744"/>
                </a:cubicBezTo>
                <a:cubicBezTo>
                  <a:pt x="752570" y="255213"/>
                  <a:pt x="774745" y="177828"/>
                  <a:pt x="747346" y="287421"/>
                </a:cubicBezTo>
                <a:cubicBezTo>
                  <a:pt x="759069" y="305006"/>
                  <a:pt x="762790" y="332588"/>
                  <a:pt x="782515" y="340175"/>
                </a:cubicBezTo>
                <a:cubicBezTo>
                  <a:pt x="807285" y="349702"/>
                  <a:pt x="836705" y="340452"/>
                  <a:pt x="861646" y="331382"/>
                </a:cubicBezTo>
                <a:cubicBezTo>
                  <a:pt x="869242" y="328620"/>
                  <a:pt x="895913" y="271640"/>
                  <a:pt x="896815" y="269836"/>
                </a:cubicBezTo>
                <a:cubicBezTo>
                  <a:pt x="882161" y="234667"/>
                  <a:pt x="880649" y="190386"/>
                  <a:pt x="852854" y="164328"/>
                </a:cubicBezTo>
                <a:cubicBezTo>
                  <a:pt x="825375" y="138567"/>
                  <a:pt x="692090" y="132129"/>
                  <a:pt x="659423" y="129159"/>
                </a:cubicBezTo>
                <a:cubicBezTo>
                  <a:pt x="574431" y="143813"/>
                  <a:pt x="486102" y="145358"/>
                  <a:pt x="404446" y="173121"/>
                </a:cubicBezTo>
                <a:cubicBezTo>
                  <a:pt x="337333" y="195939"/>
                  <a:pt x="281480" y="243681"/>
                  <a:pt x="219808" y="278628"/>
                </a:cubicBezTo>
                <a:cubicBezTo>
                  <a:pt x="193556" y="293504"/>
                  <a:pt x="162013" y="301254"/>
                  <a:pt x="140677" y="322590"/>
                </a:cubicBezTo>
                <a:cubicBezTo>
                  <a:pt x="120162" y="343105"/>
                  <a:pt x="97872" y="361988"/>
                  <a:pt x="79131" y="384136"/>
                </a:cubicBezTo>
                <a:cubicBezTo>
                  <a:pt x="53198" y="414785"/>
                  <a:pt x="43177" y="438460"/>
                  <a:pt x="26377" y="472059"/>
                </a:cubicBezTo>
                <a:cubicBezTo>
                  <a:pt x="23446" y="489644"/>
                  <a:pt x="21081" y="507332"/>
                  <a:pt x="17585" y="524813"/>
                </a:cubicBezTo>
                <a:cubicBezTo>
                  <a:pt x="15215" y="536662"/>
                  <a:pt x="10389" y="548004"/>
                  <a:pt x="8792" y="559982"/>
                </a:cubicBezTo>
                <a:cubicBezTo>
                  <a:pt x="4514" y="592070"/>
                  <a:pt x="0" y="656698"/>
                  <a:pt x="0" y="656698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ctrTitle"/>
          </p:nvPr>
        </p:nvSpPr>
        <p:spPr>
          <a:xfrm>
            <a:off x="787400" y="191097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b="1"/>
              <a:t>ML at Makerere University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CC782FA5-56A0-4889-868F-949789871C8D}"/>
              </a:ext>
            </a:extLst>
          </p:cNvPr>
          <p:cNvSpPr/>
          <p:nvPr/>
        </p:nvSpPr>
        <p:spPr>
          <a:xfrm>
            <a:off x="4237892" y="4062046"/>
            <a:ext cx="4000500" cy="1907350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One of the sponsors/ organisers of the workshop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-19352" y="284043"/>
            <a:ext cx="9163352" cy="70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Computer Aided Diagnosis and Interventions (CADI) Lab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7302" y="2057401"/>
            <a:ext cx="1408429" cy="123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5730" y="2057400"/>
            <a:ext cx="1408430" cy="123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888" y="2061115"/>
            <a:ext cx="1374049" cy="1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 descr="https://lh3.googleusercontent.com/ktloGtVHNp1GwjyPnXd4ltnj9dr90ctO5VUal-LgDlUZKU4kXvvtcP5K7cK8B2BJBzJtQ6zSCayB3Yb7quhvXkd87oUJdJ08FFDIDFRDSblEyVnXfPcZskAYeZZ_gJL80TIHbkX2udNT3eySD6jRNt5tA2ob-G1NELMsvgyAbBOxzkz-pU73Unz_3D7EtfAVf_AjN3RFMJ3R92N1Al7UAQZBy3vFzRiUemuWzkUpb9XTIdneG8hWwUcjyW7Pjg_4ynEHqnhYSWxoAUZpUJPNRltfAA-Hf1q7_dL7LBFhOBvqhSEKcx0-daZwYO6D8mFS0Yzup0WQRU7BiMscPOhbNRn6PI3QTOdmwBVzJB4LQL85nIeH_E_ndoJxVjGxRA0ODI5tcfam-ae0zh9e0FrHBBniDpq2I_35yFwug_GdU4OK893R8NEEwMsMDbiDHlExttrhloQGfq_6b3mEtcz30eGiYlQtYKJLf8-CaXcy6WohzqouO0ZJnHpECDD1TqCWFoYg9-dtrJrlEGcb5Ur9wFAwi3A-9juGyI4g7wzxaoIIw52vBGYFxT-HTylju9Sbf3sW1yfBjpiodsiI7jdtao_uQiQTk0XEN90zNcSCWVi7ou6rrlHfFNKIqrgN3jOkwfEvjUXBpIhGc1Vkpi89ICyN9wtiJhvs=w432-h888-n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55033" y="2286000"/>
            <a:ext cx="1529424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121398" y="1448886"/>
            <a:ext cx="713239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Surgical tool (needles, guidewires, catheters, atherectomy devices) enhancement and automatic  tip localization in image-guided interventions (biopsies, cardiovascular interventions, regional anesthesia, fetal interventions)  </a:t>
            </a:r>
            <a:endParaRPr/>
          </a:p>
        </p:txBody>
      </p:sp>
      <p:pic>
        <p:nvPicPr>
          <p:cNvPr id="241" name="Google Shape;241;p27" descr="Image result for fluoroscop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44160" y="4615057"/>
            <a:ext cx="1519461" cy="97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64121" y="4514851"/>
            <a:ext cx="1285875" cy="1095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7"/>
          <p:cNvCxnSpPr/>
          <p:nvPr/>
        </p:nvCxnSpPr>
        <p:spPr>
          <a:xfrm flipH="1">
            <a:off x="5041265" y="2628900"/>
            <a:ext cx="673736" cy="228600"/>
          </a:xfrm>
          <a:prstGeom prst="straightConnector1">
            <a:avLst/>
          </a:prstGeom>
          <a:noFill/>
          <a:ln w="15875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7"/>
          <p:cNvSpPr txBox="1"/>
          <p:nvPr/>
        </p:nvSpPr>
        <p:spPr>
          <a:xfrm>
            <a:off x="5715001" y="2525026"/>
            <a:ext cx="654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Needle tip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9">
            <a:alphaModFix/>
          </a:blip>
          <a:srcRect t="22002" r="57875"/>
          <a:stretch/>
        </p:blipFill>
        <p:spPr>
          <a:xfrm rot="-3822782">
            <a:off x="2383494" y="4749736"/>
            <a:ext cx="1176614" cy="8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10">
            <a:alphaModFix/>
          </a:blip>
          <a:srcRect t="63468"/>
          <a:stretch/>
        </p:blipFill>
        <p:spPr>
          <a:xfrm>
            <a:off x="1259786" y="3364155"/>
            <a:ext cx="1405944" cy="62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11">
            <a:alphaModFix/>
          </a:blip>
          <a:srcRect t="63533"/>
          <a:stretch/>
        </p:blipFill>
        <p:spPr>
          <a:xfrm>
            <a:off x="4043124" y="3368560"/>
            <a:ext cx="1359942" cy="61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12">
            <a:alphaModFix/>
          </a:blip>
          <a:srcRect t="63535" b="-1"/>
          <a:stretch/>
        </p:blipFill>
        <p:spPr>
          <a:xfrm>
            <a:off x="2703986" y="3361909"/>
            <a:ext cx="1300881" cy="62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7"/>
          <p:cNvCxnSpPr/>
          <p:nvPr/>
        </p:nvCxnSpPr>
        <p:spPr>
          <a:xfrm flipH="1">
            <a:off x="5200650" y="3426903"/>
            <a:ext cx="673736" cy="228600"/>
          </a:xfrm>
          <a:prstGeom prst="straightConnector1">
            <a:avLst/>
          </a:prstGeom>
          <a:noFill/>
          <a:ln w="15875" cap="flat" cmpd="sng">
            <a:solidFill>
              <a:srgbClr val="00B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0" name="Google Shape;250;p27"/>
          <p:cNvSpPr txBox="1"/>
          <p:nvPr/>
        </p:nvSpPr>
        <p:spPr>
          <a:xfrm>
            <a:off x="5638597" y="3234659"/>
            <a:ext cx="88750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Guidewire tip </a:t>
            </a:r>
            <a:endParaRPr/>
          </a:p>
        </p:txBody>
      </p:sp>
      <p:pic>
        <p:nvPicPr>
          <p:cNvPr id="251" name="Google Shape;251;p27" descr="Image result for philips tee prob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15750" y="4690793"/>
            <a:ext cx="1200938" cy="90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1279900" y="4282382"/>
            <a:ext cx="111921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Portable ultrasound</a:t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2464721" y="4282382"/>
            <a:ext cx="84830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ultrasound</a:t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4000039" y="4282381"/>
            <a:ext cx="75533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Fluoroscopy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5335129" y="4330691"/>
            <a:ext cx="9749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Transesophageal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ultrasound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564546" y="2078252"/>
            <a:ext cx="134363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Conventional ultrasound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ftr" idx="11"/>
          </p:nvPr>
        </p:nvSpPr>
        <p:spPr>
          <a:xfrm>
            <a:off x="2177445" y="6199933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body" idx="1"/>
          </p:nvPr>
        </p:nvSpPr>
        <p:spPr>
          <a:xfrm>
            <a:off x="333829" y="251581"/>
            <a:ext cx="8658637" cy="459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Portable, Deep Learning-based Diagnostic Platform for Plant Diseases</a:t>
            </a:r>
            <a:endParaRPr sz="3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55128" y="5750035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http://www.netlabsug.org/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8" descr="Image result for nvidia logo"/>
          <p:cNvPicPr preferRelativeResize="0"/>
          <p:nvPr/>
        </p:nvPicPr>
        <p:blipFill rotWithShape="1">
          <a:blip r:embed="rId4">
            <a:alphaModFix/>
          </a:blip>
          <a:srcRect t="26895" b="22251"/>
          <a:stretch/>
        </p:blipFill>
        <p:spPr>
          <a:xfrm>
            <a:off x="7277966" y="5206103"/>
            <a:ext cx="1714500" cy="87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 descr="http://cedat.mak.ac.ug/GGCS/static/ne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5360735"/>
            <a:ext cx="2214563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640773" y="1474136"/>
            <a:ext cx="74943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low-cost, portable platform for diagnosing passion fruit (and other plant) diseases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175" marR="0" lvl="0" indent="-25717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Recipient of an NVIDIA Corporation GPU seeding grant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8"/>
          <p:cNvGrpSpPr/>
          <p:nvPr/>
        </p:nvGrpSpPr>
        <p:grpSpPr>
          <a:xfrm>
            <a:off x="501693" y="2506468"/>
            <a:ext cx="7772322" cy="2285995"/>
            <a:chOff x="15440025" y="18845213"/>
            <a:chExt cx="11977689" cy="3073400"/>
          </a:xfrm>
        </p:grpSpPr>
        <p:pic>
          <p:nvPicPr>
            <p:cNvPr id="269" name="Google Shape;269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440025" y="18845213"/>
              <a:ext cx="5591175" cy="306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1031200" y="18851563"/>
              <a:ext cx="6386514" cy="306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8"/>
          <p:cNvSpPr txBox="1">
            <a:spLocks noGrp="1"/>
          </p:cNvSpPr>
          <p:nvPr>
            <p:ph type="ftr" idx="11"/>
          </p:nvPr>
        </p:nvSpPr>
        <p:spPr>
          <a:xfrm>
            <a:off x="2095198" y="6414459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286150" y="991533"/>
            <a:ext cx="255616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Disease Surveillance</a:t>
            </a:r>
            <a:endParaRPr/>
          </a:p>
        </p:txBody>
      </p:sp>
      <p:pic>
        <p:nvPicPr>
          <p:cNvPr id="277" name="Google Shape;277;p29" descr="Picture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841" y="857250"/>
            <a:ext cx="3429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 descr="Picture 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2269668"/>
            <a:ext cx="5004842" cy="373108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/>
          <p:nvPr/>
        </p:nvSpPr>
        <p:spPr>
          <a:xfrm>
            <a:off x="1494692" y="3969727"/>
            <a:ext cx="826478" cy="40444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45700" rIns="3427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29"/>
          <p:cNvCxnSpPr/>
          <p:nvPr/>
        </p:nvCxnSpPr>
        <p:spPr>
          <a:xfrm rot="10800000" flipH="1">
            <a:off x="2057400" y="991533"/>
            <a:ext cx="3094893" cy="289027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2022231" y="4374173"/>
            <a:ext cx="3130063" cy="144193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282" name="Google Shape;282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9810" y="6150058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/>
        </p:nvSpPr>
        <p:spPr>
          <a:xfrm>
            <a:off x="0" y="229061"/>
            <a:ext cx="6042212" cy="1279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spAutoFit/>
          </a:bodyPr>
          <a:lstStyle/>
          <a:p>
            <a:pPr marL="685800" marR="0" lvl="0" indent="0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Incidence  mapping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3471863" y="3260232"/>
            <a:ext cx="4629150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4188" y="2252775"/>
            <a:ext cx="4395188" cy="3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0850" y="2252775"/>
            <a:ext cx="2100263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775" y="5431603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Artificial Intelligence, Machine Learning and Deep Learning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155996" y="10786731"/>
            <a:ext cx="171034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Industrial automation</a:t>
            </a:r>
            <a:endParaRPr/>
          </a:p>
        </p:txBody>
      </p:sp>
      <p:pic>
        <p:nvPicPr>
          <p:cNvPr id="101" name="Google Shape;101;p2" descr="AI vs ML vs Deep Learning - Machine Learning Tutorial - Edurek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6918" y="1852990"/>
            <a:ext cx="7834379" cy="3293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68813" y="5452781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https://www.edureka.co/blog/ai-vs-machine-learning-vs-deep-learning/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6297914" y="2434286"/>
            <a:ext cx="276319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techniques that enable machines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mimic human behavior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376309" y="3716293"/>
            <a:ext cx="224706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subset of AI techniques that enable machines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improve with experience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297914" y="5105165"/>
            <a:ext cx="224706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subset of ML techniques that make the training of multi-layer neural networks feasible</a:t>
            </a:r>
            <a:endParaRPr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3E904677-E665-49FB-9186-CCB40BEBDDC4}"/>
              </a:ext>
            </a:extLst>
          </p:cNvPr>
          <p:cNvSpPr/>
          <p:nvPr/>
        </p:nvSpPr>
        <p:spPr>
          <a:xfrm>
            <a:off x="509954" y="844062"/>
            <a:ext cx="1646042" cy="1244724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Agree?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281237"/>
            <a:ext cx="8011017" cy="340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/>
              <a:t>Automated Lab Diagnostics - mobile microscopy</a:t>
            </a:r>
            <a:endParaRPr sz="3200" b="1"/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775" y="6096503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 descr="Picture 1"/>
          <p:cNvPicPr preferRelativeResize="0"/>
          <p:nvPr/>
        </p:nvPicPr>
        <p:blipFill rotWithShape="1">
          <a:blip r:embed="rId3">
            <a:alphaModFix/>
          </a:blip>
          <a:srcRect t="12428" b="12427"/>
          <a:stretch/>
        </p:blipFill>
        <p:spPr>
          <a:xfrm>
            <a:off x="17584" y="865822"/>
            <a:ext cx="9126417" cy="5134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4378569" y="1208942"/>
            <a:ext cx="475664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45700" rIns="3427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of plasmodium falciparum in blood smear – </a:t>
            </a:r>
            <a:r>
              <a:rPr lang="en-US" sz="21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Machine Learning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775" y="6181978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>
            <a:spLocks noGrp="1"/>
          </p:cNvSpPr>
          <p:nvPr>
            <p:ph type="body" idx="1"/>
          </p:nvPr>
        </p:nvSpPr>
        <p:spPr>
          <a:xfrm>
            <a:off x="847229" y="632480"/>
            <a:ext cx="6617700" cy="41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US" b="1">
                <a:solidFill>
                  <a:schemeClr val="accent1"/>
                </a:solidFill>
              </a:rPr>
              <a:t>Diagnosis of Cervical Cancer</a:t>
            </a:r>
            <a:endParaRPr/>
          </a:p>
        </p:txBody>
      </p:sp>
      <p:sp>
        <p:nvSpPr>
          <p:cNvPr id="313" name="Google Shape;313;p3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University, UCI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640773" y="1474136"/>
            <a:ext cx="74943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marR="0" lvl="0" indent="-25717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machine learning to classification of images of cervical cancer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6052" y="2049125"/>
            <a:ext cx="3206400" cy="40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76a326be0_0_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Radio mining</a:t>
            </a:r>
            <a:endParaRPr/>
          </a:p>
        </p:txBody>
      </p:sp>
      <p:sp>
        <p:nvSpPr>
          <p:cNvPr id="322" name="Google Shape;322;gd76a326be0_0_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d76a326be0_0_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24" name="Google Shape;324;gd76a326b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1875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76a326be0_0_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33" name="Google Shape;333;gd76a326be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225"/>
            <a:ext cx="914400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41" y="5030987"/>
            <a:ext cx="5951339" cy="487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3760390" y="5154394"/>
            <a:ext cx="1624089" cy="375136"/>
            <a:chOff x="397539" y="8304"/>
            <a:chExt cx="2665171" cy="615608"/>
          </a:xfrm>
        </p:grpSpPr>
        <p:sp>
          <p:nvSpPr>
            <p:cNvPr id="340" name="Google Shape;340;p34"/>
            <p:cNvSpPr/>
            <p:nvPr/>
          </p:nvSpPr>
          <p:spPr>
            <a:xfrm>
              <a:off x="397539" y="8304"/>
              <a:ext cx="1874016" cy="6156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5700" tIns="27850" rIns="55700" bIns="2785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72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PHRESCO</a:t>
              </a:r>
              <a:endParaRPr/>
            </a:p>
          </p:txBody>
        </p:sp>
        <p:pic>
          <p:nvPicPr>
            <p:cNvPr id="341" name="Google Shape;341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94614" y="111211"/>
              <a:ext cx="768096" cy="434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34"/>
          <p:cNvSpPr txBox="1">
            <a:spLocks noGrp="1"/>
          </p:cNvSpPr>
          <p:nvPr>
            <p:ph type="title"/>
          </p:nvPr>
        </p:nvSpPr>
        <p:spPr>
          <a:xfrm>
            <a:off x="360950" y="1063231"/>
            <a:ext cx="8488947" cy="45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Equalization in IM-DD NRZ optical links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body" idx="1"/>
          </p:nvPr>
        </p:nvSpPr>
        <p:spPr>
          <a:xfrm>
            <a:off x="1968775" y="1767577"/>
            <a:ext cx="5206454" cy="333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3"/>
              <a:buChar char="•"/>
            </a:pPr>
            <a:r>
              <a:rPr lang="en-US" sz="1463" b="1">
                <a:solidFill>
                  <a:schemeClr val="accent1"/>
                </a:solidFill>
              </a:rPr>
              <a:t>Optical Neural Networks vs Digital Signal Processing </a:t>
            </a:r>
            <a:r>
              <a:rPr lang="en-US"/>
              <a:t>	</a:t>
            </a:r>
            <a:endParaRPr/>
          </a:p>
          <a:p>
            <a:pPr marL="557213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grpSp>
        <p:nvGrpSpPr>
          <p:cNvPr id="344" name="Google Shape;344;p34"/>
          <p:cNvGrpSpPr/>
          <p:nvPr/>
        </p:nvGrpSpPr>
        <p:grpSpPr>
          <a:xfrm>
            <a:off x="1771227" y="2563846"/>
            <a:ext cx="6270301" cy="2535469"/>
            <a:chOff x="703992" y="1468477"/>
            <a:chExt cx="8983262" cy="3686095"/>
          </a:xfrm>
        </p:grpSpPr>
        <p:sp>
          <p:nvSpPr>
            <p:cNvPr id="345" name="Google Shape;345;p34"/>
            <p:cNvSpPr txBox="1"/>
            <p:nvPr/>
          </p:nvSpPr>
          <p:spPr>
            <a:xfrm>
              <a:off x="703992" y="2210075"/>
              <a:ext cx="1676586" cy="379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Optical signal</a:t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957577" y="2423028"/>
              <a:ext cx="664068" cy="326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DSP</a:t>
              </a:r>
              <a:endParaRPr/>
            </a:p>
          </p:txBody>
        </p:sp>
        <p:cxnSp>
          <p:nvCxnSpPr>
            <p:cNvPr id="347" name="Google Shape;347;p34"/>
            <p:cNvCxnSpPr>
              <a:endCxn id="348" idx="1"/>
            </p:cNvCxnSpPr>
            <p:nvPr/>
          </p:nvCxnSpPr>
          <p:spPr>
            <a:xfrm>
              <a:off x="3780966" y="2012886"/>
              <a:ext cx="1077600" cy="144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48" name="Google Shape;348;p34" descr="Afbeeldingsresultaat voor digital signal processing for telecommunication chip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58566" y="1611667"/>
              <a:ext cx="907466" cy="831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4"/>
            <p:cNvSpPr txBox="1"/>
            <p:nvPr/>
          </p:nvSpPr>
          <p:spPr>
            <a:xfrm>
              <a:off x="6570733" y="1468477"/>
              <a:ext cx="1631944" cy="870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53266" marR="0" lvl="0" indent="-153266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 hungry</a:t>
              </a:r>
              <a:endParaRPr/>
            </a:p>
            <a:p>
              <a:pPr marL="153266" marR="0" lvl="0" indent="-153266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Latency limit</a:t>
              </a:r>
              <a:endParaRPr/>
            </a:p>
            <a:p>
              <a:pPr marL="153266" marR="0" lvl="0" indent="-153266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Speed limit</a:t>
              </a:r>
              <a:endParaRPr/>
            </a:p>
          </p:txBody>
        </p:sp>
        <p:pic>
          <p:nvPicPr>
            <p:cNvPr id="350" name="Google Shape;350;p34" descr="http://player.slideplayer.com/23/6598468/data/images/img8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39350" y="2567687"/>
              <a:ext cx="822555" cy="655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34" descr="http://player.slideplayer.com/23/6598468/data/images/img7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5883" y="2529009"/>
              <a:ext cx="914227" cy="731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4"/>
            <p:cNvSpPr txBox="1"/>
            <p:nvPr/>
          </p:nvSpPr>
          <p:spPr>
            <a:xfrm>
              <a:off x="6174418" y="4179558"/>
              <a:ext cx="3512836" cy="625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53266" marR="0" lvl="0" indent="-153266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power consumption(potentially)</a:t>
              </a:r>
              <a:endParaRPr/>
            </a:p>
            <a:p>
              <a:pPr marL="153266" marR="0" lvl="0" indent="-153266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Fast, no latency issues</a:t>
              </a:r>
              <a:endParaRPr/>
            </a:p>
          </p:txBody>
        </p:sp>
        <p:cxnSp>
          <p:nvCxnSpPr>
            <p:cNvPr id="353" name="Google Shape;353;p34"/>
            <p:cNvCxnSpPr/>
            <p:nvPr/>
          </p:nvCxnSpPr>
          <p:spPr>
            <a:xfrm>
              <a:off x="1951328" y="2894701"/>
              <a:ext cx="681602" cy="615"/>
            </a:xfrm>
            <a:prstGeom prst="curvedConnector3">
              <a:avLst>
                <a:gd name="adj1" fmla="val -73512"/>
              </a:avLst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4" name="Google Shape;354;p34"/>
            <p:cNvCxnSpPr>
              <a:stCxn id="350" idx="0"/>
              <a:endCxn id="355" idx="1"/>
            </p:cNvCxnSpPr>
            <p:nvPr/>
          </p:nvCxnSpPr>
          <p:spPr>
            <a:xfrm rot="-5400000">
              <a:off x="3050177" y="2055437"/>
              <a:ext cx="512700" cy="5118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6" name="Google Shape;356;p34"/>
            <p:cNvCxnSpPr>
              <a:stCxn id="350" idx="2"/>
            </p:cNvCxnSpPr>
            <p:nvPr/>
          </p:nvCxnSpPr>
          <p:spPr>
            <a:xfrm rot="-5400000" flipH="1">
              <a:off x="3332627" y="2940943"/>
              <a:ext cx="949800" cy="1513800"/>
            </a:xfrm>
            <a:prstGeom prst="curvedConnector2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pic>
          <p:nvPicPr>
            <p:cNvPr id="357" name="Google Shape;357;p34" descr="http://player.slideplayer.com/23/6598468/data/images/img7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00155" y="2674831"/>
              <a:ext cx="819069" cy="655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8" name="Google Shape;358;p34"/>
            <p:cNvCxnSpPr>
              <a:stCxn id="348" idx="3"/>
              <a:endCxn id="357" idx="1"/>
            </p:cNvCxnSpPr>
            <p:nvPr/>
          </p:nvCxnSpPr>
          <p:spPr>
            <a:xfrm>
              <a:off x="5766032" y="2027286"/>
              <a:ext cx="1734000" cy="975300"/>
            </a:xfrm>
            <a:prstGeom prst="curvedConnector3">
              <a:avLst>
                <a:gd name="adj1" fmla="val 5000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9" name="Google Shape;359;p34"/>
            <p:cNvCxnSpPr>
              <a:endCxn id="357" idx="1"/>
            </p:cNvCxnSpPr>
            <p:nvPr/>
          </p:nvCxnSpPr>
          <p:spPr>
            <a:xfrm rot="10800000" flipH="1">
              <a:off x="6035855" y="3002459"/>
              <a:ext cx="1464300" cy="1170300"/>
            </a:xfrm>
            <a:prstGeom prst="curvedConnector3">
              <a:avLst>
                <a:gd name="adj1" fmla="val 124762"/>
              </a:avLst>
            </a:prstGeom>
            <a:noFill/>
            <a:ln w="127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60" name="Google Shape;360;p34"/>
            <p:cNvSpPr/>
            <p:nvPr/>
          </p:nvSpPr>
          <p:spPr>
            <a:xfrm>
              <a:off x="4463586" y="4529448"/>
              <a:ext cx="1557302" cy="625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Photonic RC chip</a:t>
              </a:r>
              <a:endParaRPr/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4620042" y="2964255"/>
              <a:ext cx="1585646" cy="461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Equalization</a:t>
              </a:r>
              <a:endParaRPr sz="12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140567" y="2508073"/>
              <a:ext cx="356149" cy="3872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136735" y="2503037"/>
              <a:ext cx="356149" cy="3872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088198" y="2506474"/>
              <a:ext cx="356149" cy="3872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076127" y="2501027"/>
              <a:ext cx="356149" cy="387243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5" name="Google Shape;355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562520" y="1769768"/>
              <a:ext cx="1057521" cy="570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34"/>
          <p:cNvSpPr txBox="1"/>
          <p:nvPr/>
        </p:nvSpPr>
        <p:spPr>
          <a:xfrm>
            <a:off x="3287128" y="5658249"/>
            <a:ext cx="349672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Electro-optic conversions for the processing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5482411" y="1539757"/>
            <a:ext cx="346383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IM-DD – Intensity Modulation Direct Detection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4657" y="3927697"/>
            <a:ext cx="1213664" cy="73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5553344" y="6254436"/>
            <a:ext cx="36583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Dr. Andrew Katumba, CEDAT, Makerere University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3572197" y="5552560"/>
            <a:ext cx="1999777" cy="461665"/>
            <a:chOff x="396341" y="8304"/>
            <a:chExt cx="2666369" cy="615554"/>
          </a:xfrm>
        </p:grpSpPr>
        <p:sp>
          <p:nvSpPr>
            <p:cNvPr id="376" name="Google Shape;376;p35"/>
            <p:cNvSpPr/>
            <p:nvPr/>
          </p:nvSpPr>
          <p:spPr>
            <a:xfrm>
              <a:off x="396341" y="8304"/>
              <a:ext cx="1876410" cy="615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5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PHRESCO</a:t>
              </a:r>
              <a:endParaRPr/>
            </a:p>
          </p:txBody>
        </p:sp>
        <p:pic>
          <p:nvPicPr>
            <p:cNvPr id="377" name="Google Shape;37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94614" y="111211"/>
              <a:ext cx="768096" cy="434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35"/>
          <p:cNvSpPr txBox="1">
            <a:spLocks noGrp="1"/>
          </p:cNvSpPr>
          <p:nvPr>
            <p:ph type="body" idx="1"/>
          </p:nvPr>
        </p:nvSpPr>
        <p:spPr>
          <a:xfrm>
            <a:off x="87086" y="843775"/>
            <a:ext cx="9023047" cy="464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Optical Neural Networks can outdo imperfections in metro links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5077" y="1849027"/>
            <a:ext cx="3280682" cy="14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6404136" y="3289885"/>
            <a:ext cx="244621" cy="4000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E64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15666" y="3840870"/>
            <a:ext cx="3404409" cy="17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880304" y="4069683"/>
            <a:ext cx="3906787" cy="129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good benchmark for telecom applications:</a:t>
            </a:r>
            <a:endParaRPr/>
          </a:p>
          <a:p>
            <a:pPr marL="257175" marR="0" lvl="0" indent="-25717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in optical domain</a:t>
            </a:r>
            <a:endParaRPr/>
          </a:p>
          <a:p>
            <a:pPr marL="257175" marR="0" lvl="0" indent="-257175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for high speed and low power</a:t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4066" y="2759110"/>
            <a:ext cx="3284060" cy="79979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2696096" y="1936129"/>
            <a:ext cx="20156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NRZ OOK 10 Gb/s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node swirl reservoir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10mW launch power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5244386" y="3399292"/>
            <a:ext cx="103586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150km fiber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5553344" y="6254436"/>
            <a:ext cx="365837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Dr. Andrew Katumba, CEDAT, Makerere University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819" y="1232202"/>
            <a:ext cx="6867676" cy="49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3 Types of Learning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Overview of Supervised Learning</a:t>
            </a:r>
            <a:endParaRPr/>
          </a:p>
        </p:txBody>
      </p:sp>
      <p:pic>
        <p:nvPicPr>
          <p:cNvPr id="401" name="Google Shape;4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7851" y="1279001"/>
            <a:ext cx="57340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8"/>
          <p:cNvSpPr txBox="1"/>
          <p:nvPr/>
        </p:nvSpPr>
        <p:spPr>
          <a:xfrm>
            <a:off x="498324" y="5457371"/>
            <a:ext cx="84821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is labelled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is to approximate mapping function that predicts correct output for unseen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Classification, Regression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09" name="Google Shape;409;p19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Supervised Learning: Regression</a:t>
            </a:r>
            <a:endParaRPr/>
          </a:p>
        </p:txBody>
      </p:sp>
      <p:pic>
        <p:nvPicPr>
          <p:cNvPr id="410" name="Google Shape;4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0245" y="962782"/>
            <a:ext cx="6960936" cy="52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t="15646" b="10042"/>
          <a:stretch/>
        </p:blipFill>
        <p:spPr>
          <a:xfrm>
            <a:off x="798127" y="1224038"/>
            <a:ext cx="7639511" cy="421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What is Machine Learning?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17" name="Google Shape;417;p20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Supervised Learning: Classification</a:t>
            </a:r>
            <a:endParaRPr/>
          </a:p>
        </p:txBody>
      </p:sp>
      <p:pic>
        <p:nvPicPr>
          <p:cNvPr id="418" name="Google Shape;41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068" y="1103191"/>
            <a:ext cx="7268282" cy="532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25" name="Google Shape;425;p21"/>
          <p:cNvSpPr txBox="1">
            <a:spLocks noGrp="1"/>
          </p:cNvSpPr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Overview of Unsupervised Learning</a:t>
            </a:r>
            <a:endParaRPr/>
          </a:p>
        </p:txBody>
      </p:sp>
      <p:pic>
        <p:nvPicPr>
          <p:cNvPr id="426" name="Google Shape;4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423" y="1323800"/>
            <a:ext cx="7648659" cy="297580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1"/>
          <p:cNvSpPr/>
          <p:nvPr/>
        </p:nvSpPr>
        <p:spPr>
          <a:xfrm>
            <a:off x="111277" y="5010868"/>
            <a:ext cx="903272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is not labeled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hidden structure behind the input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Clustering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Discover the inherent groupings in the data, such as grouping customers by purchasing behavior.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Association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Discover rules that describe large portions of your data, such as people that buy X also tend to buy Y.</a:t>
            </a:r>
            <a:endParaRPr/>
          </a:p>
          <a:p>
            <a:pPr marL="742950" marR="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34" name="Google Shape;434;p22"/>
          <p:cNvSpPr txBox="1">
            <a:spLocks noGrp="1"/>
          </p:cNvSpPr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Unsupervised Learning: Genomics Application--Group Individuals by Genetic Similarity</a:t>
            </a:r>
            <a:endParaRPr/>
          </a:p>
        </p:txBody>
      </p:sp>
      <p:pic>
        <p:nvPicPr>
          <p:cNvPr id="435" name="Google Shape;435;p22"/>
          <p:cNvPicPr preferRelativeResize="0"/>
          <p:nvPr/>
        </p:nvPicPr>
        <p:blipFill rotWithShape="1">
          <a:blip r:embed="rId3">
            <a:alphaModFix/>
          </a:blip>
          <a:srcRect t="15838"/>
          <a:stretch/>
        </p:blipFill>
        <p:spPr>
          <a:xfrm>
            <a:off x="526027" y="1349259"/>
            <a:ext cx="7805173" cy="415948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2"/>
          <p:cNvSpPr txBox="1"/>
          <p:nvPr/>
        </p:nvSpPr>
        <p:spPr>
          <a:xfrm>
            <a:off x="2042962" y="5421655"/>
            <a:ext cx="41999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Individuals </a:t>
            </a:r>
            <a:endParaRPr/>
          </a:p>
        </p:txBody>
      </p:sp>
      <p:sp>
        <p:nvSpPr>
          <p:cNvPr id="437" name="Google Shape;437;p22"/>
          <p:cNvSpPr txBox="1"/>
          <p:nvPr/>
        </p:nvSpPr>
        <p:spPr>
          <a:xfrm>
            <a:off x="335114" y="6027472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Daphne Koller]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44" name="Google Shape;444;p23"/>
          <p:cNvSpPr txBox="1">
            <a:spLocks noGrp="1"/>
          </p:cNvSpPr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Unsupervised Learning: Clustering</a:t>
            </a:r>
            <a:endParaRPr/>
          </a:p>
        </p:txBody>
      </p:sp>
      <p:pic>
        <p:nvPicPr>
          <p:cNvPr id="445" name="Google Shape;445;p23" descr="Picture 1.png"/>
          <p:cNvPicPr preferRelativeResize="0"/>
          <p:nvPr/>
        </p:nvPicPr>
        <p:blipFill rotWithShape="1">
          <a:blip r:embed="rId3">
            <a:alphaModFix/>
          </a:blip>
          <a:srcRect t="21147"/>
          <a:stretch/>
        </p:blipFill>
        <p:spPr>
          <a:xfrm>
            <a:off x="677814" y="1164709"/>
            <a:ext cx="7788372" cy="469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34B900A8-91AD-45C7-95BC-C44B5662BF4F}"/>
              </a:ext>
            </a:extLst>
          </p:cNvPr>
          <p:cNvSpPr/>
          <p:nvPr/>
        </p:nvSpPr>
        <p:spPr>
          <a:xfrm>
            <a:off x="659423" y="4022586"/>
            <a:ext cx="756138" cy="5890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Unsupervised Learning: Other Examples</a:t>
            </a:r>
            <a:endParaRPr/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753" y="1080894"/>
            <a:ext cx="3396343" cy="243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0950" y="967175"/>
            <a:ext cx="3758599" cy="30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12572" y="3558529"/>
            <a:ext cx="3369221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4"/>
          <p:cNvSpPr txBox="1"/>
          <p:nvPr/>
        </p:nvSpPr>
        <p:spPr>
          <a:xfrm>
            <a:off x="5763404" y="3499853"/>
            <a:ext cx="26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463" name="Google Shape;463;p25"/>
          <p:cNvSpPr txBox="1">
            <a:spLocks noGrp="1"/>
          </p:cNvSpPr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Overview of Reinforcement Learning</a:t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512839" y="4468955"/>
            <a:ext cx="844247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Learns by interacting with its environment.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agent receives rewards by performing correctly and penalties for performing incorrectly, without intervention from human.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assignment problem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playing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Robot in a maze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 a pole on your hand</a:t>
            </a:r>
            <a:endParaRPr/>
          </a:p>
        </p:txBody>
      </p:sp>
      <p:pic>
        <p:nvPicPr>
          <p:cNvPr id="465" name="Google Shape;46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089" y="1164709"/>
            <a:ext cx="4487788" cy="320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>
            <a:spLocks noGrp="1"/>
          </p:cNvSpPr>
          <p:nvPr>
            <p:ph type="ctrTitle"/>
          </p:nvPr>
        </p:nvSpPr>
        <p:spPr>
          <a:xfrm>
            <a:off x="869648" y="23415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Framing a Learning Problem</a:t>
            </a:r>
            <a:endParaRPr/>
          </a:p>
        </p:txBody>
      </p:sp>
      <p:sp>
        <p:nvSpPr>
          <p:cNvPr id="471" name="Google Shape;471;p3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ML in Practice</a:t>
            </a:r>
            <a:endParaRPr/>
          </a:p>
        </p:txBody>
      </p:sp>
      <p:sp>
        <p:nvSpPr>
          <p:cNvPr id="478" name="Google Shape;478;p37"/>
          <p:cNvSpPr txBox="1">
            <a:spLocks noGrp="1"/>
          </p:cNvSpPr>
          <p:nvPr>
            <p:ph type="body" idx="1"/>
          </p:nvPr>
        </p:nvSpPr>
        <p:spPr>
          <a:xfrm>
            <a:off x="460086" y="1997200"/>
            <a:ext cx="8055264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Understanding domain, prior knowledge, and goals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integration, selection, cleaning, pre-processing, etc.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Learning models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Interpreting results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Consolidating and deploying discovered knowledge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Loop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>
            <a:spLocks noGrp="1"/>
          </p:cNvSpPr>
          <p:nvPr>
            <p:ph type="title"/>
          </p:nvPr>
        </p:nvSpPr>
        <p:spPr>
          <a:xfrm>
            <a:off x="628650" y="79678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Designing a Learning System</a:t>
            </a:r>
            <a:endParaRPr/>
          </a:p>
        </p:txBody>
      </p:sp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t="16869"/>
          <a:stretch/>
        </p:blipFill>
        <p:spPr>
          <a:xfrm>
            <a:off x="1053311" y="909561"/>
            <a:ext cx="7626232" cy="53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Machine Learning Considerations</a:t>
            </a: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458056" y="6125519"/>
            <a:ext cx="515076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from: </a:t>
            </a:r>
            <a:r>
              <a:rPr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http://www.cbs.dtu.dk/~kerner/GeneDisc_Course_2007_MJK/GeneDiscov_2007_MJK.ppt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628650" y="1427383"/>
            <a:ext cx="7368721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Task: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want to learn or predict?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assumptions: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data do we have available? 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their quality?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we assume about the given problem?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Representation: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suitable representation of the examples to be classified?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and Estimation: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possible hypotheses?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adjust our predictions based on the given results?</a:t>
            </a:r>
            <a:endParaRPr/>
          </a:p>
          <a:p>
            <a:pPr marL="214313" marR="0" lvl="0" indent="-21431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Evaluation: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well does the method perform?</a:t>
            </a:r>
            <a:endParaRPr/>
          </a:p>
          <a:p>
            <a:pPr marL="557213" marR="0" lvl="1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another approach/model perform better?</a:t>
            </a:r>
            <a:endParaRPr sz="13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1123043" y="994961"/>
            <a:ext cx="622935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b="1">
                <a:solidFill>
                  <a:srgbClr val="C00000"/>
                </a:solidFill>
              </a:rPr>
              <a:t>  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Traditional Programming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>
              <a:solidFill>
                <a:schemeClr val="accent2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lang="en-US" b="1">
                <a:solidFill>
                  <a:srgbClr val="C00000"/>
                </a:solidFill>
              </a:rPr>
              <a:t>  </a:t>
            </a: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3657600" y="2057400"/>
            <a:ext cx="2000250" cy="1143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119" name="Google Shape;119;p4"/>
          <p:cNvCxnSpPr/>
          <p:nvPr/>
        </p:nvCxnSpPr>
        <p:spPr>
          <a:xfrm>
            <a:off x="2971800" y="2400300"/>
            <a:ext cx="685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0" name="Google Shape;120;p4"/>
          <p:cNvCxnSpPr/>
          <p:nvPr/>
        </p:nvCxnSpPr>
        <p:spPr>
          <a:xfrm>
            <a:off x="2971800" y="2914650"/>
            <a:ext cx="685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1" name="Google Shape;121;p4"/>
          <p:cNvCxnSpPr/>
          <p:nvPr/>
        </p:nvCxnSpPr>
        <p:spPr>
          <a:xfrm>
            <a:off x="5657850" y="2571750"/>
            <a:ext cx="571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2" name="Google Shape;122;p4"/>
          <p:cNvSpPr txBox="1"/>
          <p:nvPr/>
        </p:nvSpPr>
        <p:spPr>
          <a:xfrm>
            <a:off x="2159795" y="2126457"/>
            <a:ext cx="7646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1657350" y="2628901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6229351" y="2343150"/>
            <a:ext cx="10791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3714750" y="4171950"/>
            <a:ext cx="2000250" cy="11430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>
            <a:off x="3028950" y="4514850"/>
            <a:ext cx="685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7" name="Google Shape;127;p4"/>
          <p:cNvCxnSpPr/>
          <p:nvPr/>
        </p:nvCxnSpPr>
        <p:spPr>
          <a:xfrm>
            <a:off x="3028950" y="5029200"/>
            <a:ext cx="6858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28" name="Google Shape;128;p4"/>
          <p:cNvCxnSpPr/>
          <p:nvPr/>
        </p:nvCxnSpPr>
        <p:spPr>
          <a:xfrm>
            <a:off x="5715000" y="4686300"/>
            <a:ext cx="5715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9" name="Google Shape;129;p4"/>
          <p:cNvSpPr txBox="1"/>
          <p:nvPr/>
        </p:nvSpPr>
        <p:spPr>
          <a:xfrm>
            <a:off x="2216945" y="4241007"/>
            <a:ext cx="7646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1943101" y="4800600"/>
            <a:ext cx="10791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6286500" y="4457701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77232" y="5611028"/>
            <a:ext cx="59158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https://courses.cs.washington.edu/courses/cse446/09wi/slides/intro.ppt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Machine Learning in Nutshell</a:t>
            </a:r>
            <a:endParaRPr/>
          </a:p>
        </p:txBody>
      </p:sp>
      <p:sp>
        <p:nvSpPr>
          <p:cNvPr id="498" name="Google Shape;498;p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 t="17790"/>
          <a:stretch/>
        </p:blipFill>
        <p:spPr>
          <a:xfrm>
            <a:off x="387047" y="1502003"/>
            <a:ext cx="7632886" cy="400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Various Function Representations</a:t>
            </a:r>
            <a:endParaRPr/>
          </a:p>
        </p:txBody>
      </p:sp>
      <p:sp>
        <p:nvSpPr>
          <p:cNvPr id="505" name="Google Shape;505;p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506" name="Google Shape;50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122" y="1253067"/>
            <a:ext cx="6083115" cy="55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Various Search/Optimization Algolithms</a:t>
            </a:r>
            <a:endParaRPr sz="3200" b="1">
              <a:solidFill>
                <a:srgbClr val="FF0000"/>
              </a:solidFill>
            </a:endParaRPr>
          </a:p>
        </p:txBody>
      </p:sp>
      <p:sp>
        <p:nvSpPr>
          <p:cNvPr id="512" name="Google Shape;512;p4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215" y="1572381"/>
            <a:ext cx="4196747" cy="51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Evaluation </a:t>
            </a:r>
            <a:endParaRPr/>
          </a:p>
        </p:txBody>
      </p:sp>
      <p:sp>
        <p:nvSpPr>
          <p:cNvPr id="519" name="Google Shape;519;p4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520" name="Google Shape;52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591" y="1200971"/>
            <a:ext cx="3308523" cy="51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Machine Learning Frameworks</a:t>
            </a:r>
            <a:endParaRPr/>
          </a:p>
        </p:txBody>
      </p:sp>
      <p:pic>
        <p:nvPicPr>
          <p:cNvPr id="526" name="Google Shape;526;p45" descr="Image result for machine learning frameworks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3051" y="1213931"/>
            <a:ext cx="7291730" cy="383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3014133" y="2791581"/>
            <a:ext cx="2578705" cy="972457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650477" y="2777067"/>
            <a:ext cx="2085637" cy="972457"/>
          </a:xfrm>
          <a:prstGeom prst="rect">
            <a:avLst/>
          </a:prstGeom>
          <a:noFill/>
          <a:ln w="31750" cap="flat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Demos</a:t>
            </a:r>
            <a:endParaRPr/>
          </a:p>
        </p:txBody>
      </p:sp>
      <p:sp>
        <p:nvSpPr>
          <p:cNvPr id="535" name="Google Shape;535;p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36" name="Google Shape;536;p46"/>
          <p:cNvSpPr txBox="1"/>
          <p:nvPr/>
        </p:nvSpPr>
        <p:spPr>
          <a:xfrm>
            <a:off x="711201" y="1395565"/>
            <a:ext cx="762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1836450" y="1947225"/>
            <a:ext cx="547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t="15958" b="6134"/>
          <a:stretch/>
        </p:blipFill>
        <p:spPr>
          <a:xfrm>
            <a:off x="1130564" y="1174386"/>
            <a:ext cx="7786045" cy="4507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When Do We Use Machine Learning? 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383495" y="5969245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Side by E Alpaydin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t="20734" b="10254"/>
          <a:stretch/>
        </p:blipFill>
        <p:spPr>
          <a:xfrm>
            <a:off x="567992" y="1268160"/>
            <a:ext cx="8030980" cy="411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Some more examples of tasks that are best solved by using a learning algorithm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383495" y="5969245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Geoffrey Hinton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162899" y="455986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/>
              <a:t>A classic example of a task that required machine learning: it is very hard to say what makes a 2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5715" y="1496979"/>
            <a:ext cx="7287349" cy="485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lang="en-US" sz="3200" b="1">
                <a:solidFill>
                  <a:srgbClr val="FF0000"/>
                </a:solidFill>
              </a:rPr>
              <a:t>Sample Applications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751190" y="5240683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slide by Pedro Domingos 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919239" y="1678191"/>
            <a:ext cx="3137718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search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biology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exploration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extraction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software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Disease recognition in crops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[Your favorite idea] </a:t>
            </a:r>
            <a:endParaRPr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EFD94659-06D3-474F-9E31-02BE9D1161E7}"/>
              </a:ext>
            </a:extLst>
          </p:cNvPr>
          <p:cNvSpPr/>
          <p:nvPr/>
        </p:nvSpPr>
        <p:spPr>
          <a:xfrm>
            <a:off x="3599757" y="4557115"/>
            <a:ext cx="1904228" cy="914400"/>
          </a:xfrm>
          <a:prstGeom prst="irregularSeal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Ideas?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b="1"/>
              <a:t>ML State-of-the-Art</a:t>
            </a:r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Microsoft Office PowerPoint</Application>
  <PresentationFormat>On-screen Show (4:3)</PresentationFormat>
  <Paragraphs>232</Paragraphs>
  <Slides>45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Constantia</vt:lpstr>
      <vt:lpstr>Noto Sans Symbols</vt:lpstr>
      <vt:lpstr>Calibri</vt:lpstr>
      <vt:lpstr>Arial</vt:lpstr>
      <vt:lpstr>Office Theme</vt:lpstr>
      <vt:lpstr>PowerPoint Presentation</vt:lpstr>
      <vt:lpstr>Artificial Intelligence, Machine Learning and Deep Learning</vt:lpstr>
      <vt:lpstr>What is Machine Learning? </vt:lpstr>
      <vt:lpstr>PowerPoint Presentation</vt:lpstr>
      <vt:lpstr>When Do We Use Machine Learning? </vt:lpstr>
      <vt:lpstr>Some more examples of tasks that are best solved by using a learning algorithm</vt:lpstr>
      <vt:lpstr>A classic example of a task that required machine learning: it is very hard to say what makes a 2</vt:lpstr>
      <vt:lpstr>Sample Applications</vt:lpstr>
      <vt:lpstr>ML State-of-the-Art</vt:lpstr>
      <vt:lpstr>Autonomous Car Technology</vt:lpstr>
      <vt:lpstr>PowerPoint Presentation</vt:lpstr>
      <vt:lpstr>PowerPoint Presentation</vt:lpstr>
      <vt:lpstr>PowerPoint Presentation</vt:lpstr>
      <vt:lpstr>PowerPoint Presentation</vt:lpstr>
      <vt:lpstr>ML at Makerere University</vt:lpstr>
      <vt:lpstr>Computer Aided Diagnosis and Interventions (CADI) Lab</vt:lpstr>
      <vt:lpstr>PowerPoint Presentation</vt:lpstr>
      <vt:lpstr>PowerPoint Presentation</vt:lpstr>
      <vt:lpstr>PowerPoint Presentation</vt:lpstr>
      <vt:lpstr>Automated Lab Diagnostics - mobile microscopy</vt:lpstr>
      <vt:lpstr>PowerPoint Presentation</vt:lpstr>
      <vt:lpstr>PowerPoint Presentation</vt:lpstr>
      <vt:lpstr>Radio mining</vt:lpstr>
      <vt:lpstr>PowerPoint Presentation</vt:lpstr>
      <vt:lpstr>Equalization in IM-DD NRZ optical links</vt:lpstr>
      <vt:lpstr>PowerPoint Presentation</vt:lpstr>
      <vt:lpstr>3 Types of Learning</vt:lpstr>
      <vt:lpstr>Overview of Supervised Learning</vt:lpstr>
      <vt:lpstr>Supervised Learning: Regression</vt:lpstr>
      <vt:lpstr>Supervised Learning: Classification</vt:lpstr>
      <vt:lpstr>Overview of Unsupervised Learning</vt:lpstr>
      <vt:lpstr>Unsupervised Learning: Genomics Application--Group Individuals by Genetic Similarity</vt:lpstr>
      <vt:lpstr>Unsupervised Learning: Clustering</vt:lpstr>
      <vt:lpstr>Unsupervised Learning: Other Examples</vt:lpstr>
      <vt:lpstr>Overview of Reinforcement Learning</vt:lpstr>
      <vt:lpstr>Framing a Learning Problem</vt:lpstr>
      <vt:lpstr>ML in Practice</vt:lpstr>
      <vt:lpstr>Designing a Learning System</vt:lpstr>
      <vt:lpstr>Machine Learning Considerations</vt:lpstr>
      <vt:lpstr>Machine Learning in Nutshell</vt:lpstr>
      <vt:lpstr>Various Function Representations</vt:lpstr>
      <vt:lpstr>Various Search/Optimization Algolithms</vt:lpstr>
      <vt:lpstr>Evaluation </vt:lpstr>
      <vt:lpstr>Machine Learning Frameworks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Renate Thiede</cp:lastModifiedBy>
  <cp:revision>5</cp:revision>
  <dcterms:created xsi:type="dcterms:W3CDTF">2019-08-14T13:57:39Z</dcterms:created>
  <dcterms:modified xsi:type="dcterms:W3CDTF">2021-07-15T08:05:30Z</dcterms:modified>
</cp:coreProperties>
</file>